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05" r:id="rId5"/>
    <p:sldId id="306" r:id="rId6"/>
    <p:sldId id="256" r:id="rId7"/>
    <p:sldId id="264" r:id="rId8"/>
    <p:sldId id="298" r:id="rId9"/>
    <p:sldId id="299" r:id="rId10"/>
    <p:sldId id="300" r:id="rId11"/>
    <p:sldId id="291" r:id="rId12"/>
    <p:sldId id="286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queline Muilwijk" initials="JM" lastIdx="4" clrIdx="0">
    <p:extLst>
      <p:ext uri="{19B8F6BF-5375-455C-9EA6-DF929625EA0E}">
        <p15:presenceInfo xmlns:p15="http://schemas.microsoft.com/office/powerpoint/2012/main" userId="S-1-5-21-1311608677-1532230939-2598695124-17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6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0373" autoAdjust="0"/>
  </p:normalViewPr>
  <p:slideViewPr>
    <p:cSldViewPr snapToGrid="0" snapToObjects="1">
      <p:cViewPr varScale="1">
        <p:scale>
          <a:sx n="96" d="100"/>
          <a:sy n="96" d="100"/>
        </p:scale>
        <p:origin x="3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B736C-E4F5-46AE-8B92-96F006413641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E3EB0-EF8F-4808-A550-DE97286C73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646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Nadat</a:t>
            </a:r>
            <a:r>
              <a:rPr lang="nl-NL" baseline="0" dirty="0"/>
              <a:t> je de selectie hebt gemaakt, rechtermuisknop, kopiëren en vervolgens in de PP plakken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E3EB0-EF8F-4808-A550-DE97286C73FB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2975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Hou</a:t>
            </a:r>
            <a:r>
              <a:rPr lang="nl-NL" baseline="0" dirty="0"/>
              <a:t> het kort. Geef een samenvatting. Let op dat dit goed leesbaar blijft. Eventueel een extra dia, met anamnese toevoegen.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66F68-637C-4727-9B11-E119C017477A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5006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Plak hier je curven </a:t>
            </a:r>
            <a:r>
              <a:rPr lang="nl-NL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 behulp van het knipprogramma kopiëren en plakken. Knipprogramma vind je bij de startknop onder bureauaccessoires.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E3EB0-EF8F-4808-A550-DE97286C73F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4235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Plak hier je curven </a:t>
            </a:r>
            <a:r>
              <a:rPr lang="nl-NL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 behulp van het knipprogramma kopiëren en plakken. Knipprogramma vind je bij de startknop onder bureauaccessoires.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E3EB0-EF8F-4808-A550-DE97286C73F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1918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/>
              <a:t>Plak hier alle data van de pre en postcurves, waaruit blijkt dat de curve wel of niet herhaalbaar geblazen zijn.</a:t>
            </a:r>
          </a:p>
          <a:p>
            <a:r>
              <a:rPr lang="nl-NL" dirty="0"/>
              <a:t>Let op, dat het goed leesbaar blijft !!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E3EB0-EF8F-4808-A550-DE97286C73FB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0593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66F68-637C-4727-9B11-E119C017477A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164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B3B4C-31D1-EC42-AC6E-F6F9EA6A4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E9435B2-AE8F-4E47-B1C3-E60125EB5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9A974-7FA9-7346-B7C3-F94270C21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0DD9D4-C68C-D444-B522-9924F53F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9F1167-1AEC-3242-AEF5-D0C089AA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751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02CD59CB-872D-9343-A7A6-0E1F2C8E1F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2" y="1681"/>
            <a:ext cx="12194992" cy="68563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5ECEF9-4DEC-734A-8BEC-87D9F0B03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AA349F-559B-9D4B-8994-12D79B9D3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BE9B2C6-2FDC-9A40-8676-C4AB2EF8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F701A7-EF59-254B-955E-31B671B98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743544-DF12-7443-A74F-4F50226E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616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8BFD46-C741-F840-A27D-7E89B874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7C81209-D86C-FB47-A7CB-F08C6D7C2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9F9593-8F00-364F-AE2F-8252B2309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43BFBC-A547-A64C-9D49-896EE749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85B63DD-8FD4-1B4D-88EE-499FF27A5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9395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123F00-6785-BA46-A3AA-729ADC0C8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C87E97-2EDE-324B-92A6-64451BF58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BA1CFA-4685-664F-8ECD-5ADCC1F2D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71420DD-54FD-1B4D-83BF-BD02B206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A0EDB6A-9DC1-B542-903C-77937B68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A69B73B-1DC0-284F-97CC-221978A9A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5894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CB904-DE6F-9A43-B3B0-73F1D4AC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C99EE53-5365-BF48-AC7D-F9612555E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E57F675-841C-2846-9E96-C11F3636A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6371F4B-724F-E848-A5E0-4EE3E6D96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C7C1C99-0BA7-3E4B-811B-85CA0A264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1A7532B-4BE2-8843-BDDE-D5B37FF95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8FA588D-368F-BB49-9D41-335070618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4A2C902-603C-BB43-801E-7B36C3774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25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5E46BE-2F15-CE4A-ADE4-632C2EC6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1030BE0-C05A-0F47-AA70-FECBD8052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CE9C291-0520-424F-A3D3-28A57B248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507AA53-A4D2-344A-A74B-F81D92C3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466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0EE10D9-106A-224E-9D27-A6EA791A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766AA0E-B6DA-8141-91C9-371E2315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9F1A02-098C-D646-B4FF-720E27A7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989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EF093F-B7D6-0B44-8807-F42C3A92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2AA339-CDBC-484E-AA2E-DC12DE304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E615F97-C6CF-C644-8F82-1BA6824FE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25AB063-8B81-3347-8AE0-245C113E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75A6B9D-5AD1-EF46-AAA3-61D0447A5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C2F476-F2D9-AC4E-B361-AF8713F47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819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1C875E-5D4A-0C48-8797-2B4632A5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994F4A2-588A-EF4A-A7E2-9F339A763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61A643C-7B7C-5142-A8AD-0E929DE5F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3E67B4C-6830-8942-AE5D-0AC1F9CFD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CB12057-6B2A-F941-AB3D-A1B95B19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A07B9BC-DB60-2644-9EA5-FEAB77576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5352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EC9BB-2494-484C-ACD1-3EEA09083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0B23DE5-E217-6246-8FBF-FDCBA9E09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8380391-511F-D947-A67A-8E4095C47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140419-3B79-DA4E-BD96-75DB409D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90BD8E-C610-EF4D-A196-654A399EF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481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FF76BDC-B5D2-5C41-A769-5A380B8FE3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97DC8F1-0965-9344-AC46-21D68AD3C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8CAA16-AFBE-7F44-BBFD-B08C9BEB8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25D573-B9C7-6241-8504-BC0BC1F6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FB9281-7DB8-1648-8FFD-EAB98FC2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225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E2352A1-94B7-B14A-906B-716E83F08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EA83468-81C0-344F-B7DB-32A4D8CD3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62E7BB-7DD0-4249-ADD5-1D4F952917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701E5-E695-F24A-B5EE-DA363ECAAC5F}" type="datetimeFigureOut">
              <a:rPr lang="nl-NL" smtClean="0"/>
              <a:t>23-8-2023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C914AA-9D7F-4F4B-81E0-6197E71C1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E7FF59F-0D5A-CD45-99D7-2766FDADE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D910-018A-6B40-8198-A501B212C6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6694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8578" y="617454"/>
            <a:ext cx="7016054" cy="4788310"/>
          </a:xfrm>
        </p:spPr>
        <p:txBody>
          <a:bodyPr>
            <a:noAutofit/>
          </a:bodyPr>
          <a:lstStyle/>
          <a:p>
            <a:r>
              <a:rPr lang="nl-NL" sz="3200" b="0" dirty="0">
                <a:solidFill>
                  <a:srgbClr val="2260A8"/>
                </a:solidFill>
                <a:latin typeface="+mn-lt"/>
              </a:rPr>
              <a:t>Voorbeeld PowerPoint presentatie.</a:t>
            </a:r>
            <a:br>
              <a:rPr lang="nl-NL" sz="3200" b="0" dirty="0">
                <a:solidFill>
                  <a:srgbClr val="2260A8"/>
                </a:solidFill>
                <a:latin typeface="+mn-lt"/>
              </a:rPr>
            </a:br>
            <a:r>
              <a:rPr lang="nl-NL" sz="3200" b="0" dirty="0">
                <a:solidFill>
                  <a:srgbClr val="2260A8"/>
                </a:solidFill>
                <a:latin typeface="+mn-lt"/>
              </a:rPr>
              <a:t>Houd de volgorde van de dia’s aan</a:t>
            </a:r>
            <a:br>
              <a:rPr lang="nl-NL" sz="3200" b="0" dirty="0">
                <a:solidFill>
                  <a:srgbClr val="2260A8"/>
                </a:solidFill>
                <a:latin typeface="+mn-lt"/>
              </a:rPr>
            </a:br>
            <a:br>
              <a:rPr lang="nl-NL" sz="3200" b="0" dirty="0">
                <a:solidFill>
                  <a:srgbClr val="2260A8"/>
                </a:solidFill>
                <a:latin typeface="+mn-lt"/>
              </a:rPr>
            </a:br>
            <a:r>
              <a:rPr lang="nl-NL" sz="3200" b="0" dirty="0">
                <a:solidFill>
                  <a:srgbClr val="2260A8"/>
                </a:solidFill>
                <a:latin typeface="+mn-lt"/>
              </a:rPr>
              <a:t>De spirometrie uitslagen kunt u knippen (met knipprogramma) en vervolgens plakken in de dia’s.</a:t>
            </a:r>
            <a:br>
              <a:rPr lang="nl-NL" sz="3200" b="0" dirty="0">
                <a:solidFill>
                  <a:srgbClr val="2260A8"/>
                </a:solidFill>
                <a:latin typeface="+mn-lt"/>
              </a:rPr>
            </a:br>
            <a:br>
              <a:rPr lang="nl-NL" sz="3200" b="0" dirty="0">
                <a:solidFill>
                  <a:srgbClr val="2260A8"/>
                </a:solidFill>
                <a:latin typeface="+mn-lt"/>
              </a:rPr>
            </a:br>
            <a:r>
              <a:rPr lang="nl-NL" sz="3200" b="0" dirty="0">
                <a:solidFill>
                  <a:srgbClr val="2260A8"/>
                </a:solidFill>
                <a:latin typeface="+mn-lt"/>
              </a:rPr>
              <a:t>Haal hiervoor eerst de voorbeelden weg uit de betreffende dia. De titels kunt u laten staan. </a:t>
            </a:r>
            <a:br>
              <a:rPr lang="nl-NL" sz="3200" b="0" dirty="0">
                <a:solidFill>
                  <a:srgbClr val="2260A8"/>
                </a:solidFill>
                <a:latin typeface="+mn-lt"/>
              </a:rPr>
            </a:br>
            <a:endParaRPr lang="nl-NL" sz="3200" b="0" dirty="0">
              <a:solidFill>
                <a:srgbClr val="2260A8"/>
              </a:solidFill>
              <a:latin typeface="+mn-lt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315" y="619430"/>
            <a:ext cx="3157571" cy="4002189"/>
          </a:xfrm>
          <a:prstGeom prst="rect">
            <a:avLst/>
          </a:prstGeom>
        </p:spPr>
      </p:pic>
      <p:cxnSp>
        <p:nvCxnSpPr>
          <p:cNvPr id="5" name="Rechte verbindingslijn met pijl 4"/>
          <p:cNvCxnSpPr>
            <a:cxnSpLocks/>
          </p:cNvCxnSpPr>
          <p:nvPr/>
        </p:nvCxnSpPr>
        <p:spPr>
          <a:xfrm flipV="1">
            <a:off x="7437847" y="2094271"/>
            <a:ext cx="1175211" cy="226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996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-173759"/>
            <a:ext cx="12192000" cy="759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45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736721" y="707923"/>
            <a:ext cx="10515600" cy="2961467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2260A8"/>
                </a:solidFill>
                <a:latin typeface="+mn-lt"/>
              </a:rPr>
              <a:t>Naam praktijk</a:t>
            </a:r>
            <a:br>
              <a:rPr lang="nl-NL" dirty="0">
                <a:solidFill>
                  <a:srgbClr val="2260A8"/>
                </a:solidFill>
                <a:latin typeface="+mn-lt"/>
              </a:rPr>
            </a:br>
            <a:br>
              <a:rPr lang="nl-NL" dirty="0">
                <a:solidFill>
                  <a:srgbClr val="2260A8"/>
                </a:solidFill>
                <a:latin typeface="+mn-lt"/>
              </a:rPr>
            </a:br>
            <a:r>
              <a:rPr lang="nl-NL" dirty="0">
                <a:solidFill>
                  <a:srgbClr val="2260A8"/>
                </a:solidFill>
                <a:latin typeface="+mn-lt"/>
              </a:rPr>
              <a:t>Naam huisarts</a:t>
            </a:r>
            <a:br>
              <a:rPr lang="nl-NL" dirty="0">
                <a:solidFill>
                  <a:srgbClr val="2260A8"/>
                </a:solidFill>
                <a:latin typeface="+mn-lt"/>
              </a:rPr>
            </a:br>
            <a:br>
              <a:rPr lang="nl-NL" dirty="0">
                <a:solidFill>
                  <a:srgbClr val="2260A8"/>
                </a:solidFill>
                <a:latin typeface="+mn-lt"/>
              </a:rPr>
            </a:br>
            <a:r>
              <a:rPr lang="nl-NL" dirty="0">
                <a:solidFill>
                  <a:srgbClr val="2260A8"/>
                </a:solidFill>
                <a:latin typeface="+mn-lt"/>
              </a:rPr>
              <a:t>Naam POH</a:t>
            </a:r>
          </a:p>
        </p:txBody>
      </p:sp>
    </p:spTree>
    <p:extLst>
      <p:ext uri="{BB962C8B-B14F-4D97-AF65-F5344CB8AC3E}">
        <p14:creationId xmlns:p14="http://schemas.microsoft.com/office/powerpoint/2010/main" val="1360968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279576" y="2060848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800000" cy="900000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rgbClr val="2260A8"/>
                </a:solidFill>
                <a:latin typeface="+mn-lt"/>
              </a:rPr>
              <a:t>Anamnese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720000" y="1440000"/>
            <a:ext cx="10080000" cy="4342515"/>
          </a:xfrm>
        </p:spPr>
        <p:txBody>
          <a:bodyPr>
            <a:noAutofit/>
          </a:bodyPr>
          <a:lstStyle/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Voorgeschiedenis longgebied en </a:t>
            </a:r>
            <a:r>
              <a:rPr lang="nl-NL" sz="2600" dirty="0" err="1">
                <a:solidFill>
                  <a:srgbClr val="2260A8"/>
                </a:solidFill>
                <a:latin typeface="+mn-lt"/>
              </a:rPr>
              <a:t>i.g.v</a:t>
            </a:r>
            <a:r>
              <a:rPr lang="nl-NL" sz="2600" dirty="0">
                <a:solidFill>
                  <a:srgbClr val="2260A8"/>
                </a:solidFill>
                <a:latin typeface="+mn-lt"/>
              </a:rPr>
              <a:t>. relevant ook andere ziekten, jeugd en fam. anamnese.</a:t>
            </a:r>
          </a:p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Allergie aangetoond?</a:t>
            </a:r>
          </a:p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Klachten (hoest </a:t>
            </a:r>
            <a:r>
              <a:rPr lang="nl-NL" sz="2600" dirty="0" err="1">
                <a:solidFill>
                  <a:srgbClr val="2260A8"/>
                </a:solidFill>
                <a:latin typeface="+mn-lt"/>
              </a:rPr>
              <a:t>slijm,aq</a:t>
            </a:r>
            <a:r>
              <a:rPr lang="nl-NL" sz="2600" dirty="0">
                <a:solidFill>
                  <a:srgbClr val="2260A8"/>
                </a:solidFill>
                <a:latin typeface="+mn-lt"/>
              </a:rPr>
              <a:t> dyspnoe piepen), A.C.Q. of CCQ, MRC, exacerbatie frequenties/</a:t>
            </a:r>
            <a:r>
              <a:rPr lang="nl-NL" sz="2600" dirty="0" err="1">
                <a:solidFill>
                  <a:srgbClr val="2260A8"/>
                </a:solidFill>
                <a:latin typeface="+mn-lt"/>
              </a:rPr>
              <a:t>jr</a:t>
            </a:r>
            <a:endParaRPr lang="nl-NL" sz="2600" dirty="0">
              <a:solidFill>
                <a:srgbClr val="2260A8"/>
              </a:solidFill>
              <a:latin typeface="+mn-lt"/>
            </a:endParaRPr>
          </a:p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Leefstijl, bewegen, roken, BMI</a:t>
            </a:r>
          </a:p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Beperkingen dagelijks leven</a:t>
            </a:r>
          </a:p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Medicatie en reactie hierop</a:t>
            </a:r>
          </a:p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Lichte matige ziektelast? Of goede of slechte astma controle?</a:t>
            </a:r>
          </a:p>
          <a:p>
            <a:r>
              <a:rPr lang="nl-NL" sz="2600" dirty="0">
                <a:solidFill>
                  <a:srgbClr val="2260A8"/>
                </a:solidFill>
                <a:latin typeface="+mn-lt"/>
              </a:rPr>
              <a:t>Bekend bij longarts met..</a:t>
            </a:r>
          </a:p>
        </p:txBody>
      </p:sp>
    </p:spTree>
    <p:extLst>
      <p:ext uri="{BB962C8B-B14F-4D97-AF65-F5344CB8AC3E}">
        <p14:creationId xmlns:p14="http://schemas.microsoft.com/office/powerpoint/2010/main" val="162889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800000" cy="900000"/>
          </a:xfrm>
        </p:spPr>
        <p:txBody>
          <a:bodyPr>
            <a:noAutofit/>
          </a:bodyPr>
          <a:lstStyle/>
          <a:p>
            <a:r>
              <a:rPr lang="nl-NL" dirty="0">
                <a:solidFill>
                  <a:srgbClr val="2260A8"/>
                </a:solidFill>
                <a:latin typeface="+mn-lt"/>
              </a:rPr>
              <a:t>Accepteerbaar: </a:t>
            </a:r>
            <a:br>
              <a:rPr lang="nl-NL" dirty="0">
                <a:solidFill>
                  <a:srgbClr val="2260A8"/>
                </a:solidFill>
                <a:latin typeface="+mn-lt"/>
              </a:rPr>
            </a:br>
            <a:r>
              <a:rPr lang="nl-NL" sz="1800" b="0" dirty="0">
                <a:solidFill>
                  <a:srgbClr val="2260A8"/>
                </a:solidFill>
                <a:latin typeface="+mn-lt"/>
              </a:rPr>
              <a:t>Flow curven en volume/tijd curve van drie pre/post testen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D0C445D6-B7BB-4C21-B8FF-8D86A6C8E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10080000" cy="4351338"/>
          </a:xfrm>
        </p:spPr>
        <p:txBody>
          <a:bodyPr>
            <a:normAutofit/>
          </a:bodyPr>
          <a:lstStyle/>
          <a:p>
            <a:endParaRPr lang="nl-NL" sz="2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8877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360001"/>
            <a:ext cx="10800000" cy="900000"/>
          </a:xfrm>
        </p:spPr>
        <p:txBody>
          <a:bodyPr>
            <a:noAutofit/>
          </a:bodyPr>
          <a:lstStyle/>
          <a:p>
            <a:r>
              <a:rPr lang="nl-NL" dirty="0">
                <a:solidFill>
                  <a:srgbClr val="2260A8"/>
                </a:solidFill>
                <a:latin typeface="+mn-lt"/>
              </a:rPr>
              <a:t>Selectie: </a:t>
            </a:r>
            <a:br>
              <a:rPr lang="nl-NL" dirty="0">
                <a:solidFill>
                  <a:srgbClr val="2260A8"/>
                </a:solidFill>
                <a:latin typeface="+mn-lt"/>
              </a:rPr>
            </a:br>
            <a:r>
              <a:rPr lang="nl-NL" sz="1800" b="0" dirty="0">
                <a:solidFill>
                  <a:srgbClr val="2260A8"/>
                </a:solidFill>
                <a:latin typeface="+mn-lt"/>
              </a:rPr>
              <a:t>Beste pre/post Flow-Volumecurve en Volume-Tijd curve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72C53CE9-A5F6-4B5A-919B-DD0E42CDB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10080000" cy="4351338"/>
          </a:xfrm>
        </p:spPr>
        <p:txBody>
          <a:bodyPr>
            <a:normAutofit/>
          </a:bodyPr>
          <a:lstStyle/>
          <a:p>
            <a:endParaRPr lang="nl-NL" sz="2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9532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800000" cy="900000"/>
          </a:xfrm>
        </p:spPr>
        <p:txBody>
          <a:bodyPr>
            <a:noAutofit/>
          </a:bodyPr>
          <a:lstStyle/>
          <a:p>
            <a:r>
              <a:rPr lang="nl-NL" dirty="0">
                <a:solidFill>
                  <a:srgbClr val="2260A8"/>
                </a:solidFill>
                <a:latin typeface="+mn-lt"/>
              </a:rPr>
              <a:t>Herhaalbaarheid </a:t>
            </a:r>
            <a:br>
              <a:rPr lang="nl-NL" dirty="0">
                <a:solidFill>
                  <a:srgbClr val="2260A8"/>
                </a:solidFill>
                <a:latin typeface="+mn-lt"/>
              </a:rPr>
            </a:br>
            <a:r>
              <a:rPr lang="nl-NL" sz="1800" b="0" dirty="0">
                <a:solidFill>
                  <a:srgbClr val="2260A8"/>
                </a:solidFill>
                <a:latin typeface="+mn-lt"/>
              </a:rPr>
              <a:t>Registratie van alle drie acceptabele metingen pre en post bij diagnostiek of bij controle geïndiceerd onder eigen medicatie of alleen post onder eigen medicatie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8D96D75-2E65-43AF-B277-55AE142CB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10080000" cy="4351338"/>
          </a:xfrm>
        </p:spPr>
        <p:txBody>
          <a:bodyPr>
            <a:normAutofit/>
          </a:bodyPr>
          <a:lstStyle/>
          <a:p>
            <a:endParaRPr lang="nl-NL" sz="2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8745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800000" cy="900000"/>
          </a:xfrm>
        </p:spPr>
        <p:txBody>
          <a:bodyPr>
            <a:noAutofit/>
          </a:bodyPr>
          <a:lstStyle/>
          <a:p>
            <a:r>
              <a:rPr lang="nl-NL" dirty="0">
                <a:solidFill>
                  <a:srgbClr val="2260A8"/>
                </a:solidFill>
                <a:latin typeface="+mn-lt"/>
              </a:rPr>
              <a:t>ROER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0000" y="1418049"/>
            <a:ext cx="9854626" cy="382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57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3810000" y="836712"/>
            <a:ext cx="4230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b="1" dirty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idx="1"/>
          </p:nvPr>
        </p:nvSpPr>
        <p:spPr>
          <a:xfrm>
            <a:off x="720000" y="1440000"/>
            <a:ext cx="10080000" cy="404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600" dirty="0">
                <a:solidFill>
                  <a:srgbClr val="2260A8"/>
                </a:solidFill>
                <a:latin typeface="+mn-lt"/>
              </a:rPr>
              <a:t>Gezien de uitslag van de spirometrie in combinatie van het verhaal wil ik weten….?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800000" cy="900000"/>
          </a:xfrm>
        </p:spPr>
        <p:txBody>
          <a:bodyPr/>
          <a:lstStyle/>
          <a:p>
            <a:r>
              <a:rPr lang="nl-NL" dirty="0">
                <a:solidFill>
                  <a:srgbClr val="2260A8"/>
                </a:solidFill>
                <a:latin typeface="+mn-lt"/>
              </a:rPr>
              <a:t>Vraagstelling n.a.v. casus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2003298" y="1491108"/>
            <a:ext cx="821432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936112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fa610f6-a6c3-41f5-8d0f-9d65f334b9c9">
      <UserInfo>
        <DisplayName>Saskia Karreman</DisplayName>
        <AccountId>41</AccountId>
        <AccountType/>
      </UserInfo>
      <UserInfo>
        <DisplayName>Danielle Heindijk</DisplayName>
        <AccountId>47</AccountId>
        <AccountType/>
      </UserInfo>
    </SharedWithUsers>
    <MediaLengthInSeconds xmlns="aeb53f1f-e13e-4b0c-989f-3456ccdc90a7" xsi:nil="true"/>
    <lcf76f155ced4ddcb4097134ff3c332f xmlns="aeb53f1f-e13e-4b0c-989f-3456ccdc90a7">
      <Terms xmlns="http://schemas.microsoft.com/office/infopath/2007/PartnerControls"/>
    </lcf76f155ced4ddcb4097134ff3c332f>
    <TaxCatchAll xmlns="ffa610f6-a6c3-41f5-8d0f-9d65f334b9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16174F70A3404C8B50DD7EBF29B8A8" ma:contentTypeVersion="17" ma:contentTypeDescription="Een nieuw document maken." ma:contentTypeScope="" ma:versionID="4d63296543368a4390de199107307211">
  <xsd:schema xmlns:xsd="http://www.w3.org/2001/XMLSchema" xmlns:xs="http://www.w3.org/2001/XMLSchema" xmlns:p="http://schemas.microsoft.com/office/2006/metadata/properties" xmlns:ns2="aeb53f1f-e13e-4b0c-989f-3456ccdc90a7" xmlns:ns3="ffa610f6-a6c3-41f5-8d0f-9d65f334b9c9" targetNamespace="http://schemas.microsoft.com/office/2006/metadata/properties" ma:root="true" ma:fieldsID="f0677cf822fed1f54cb0244e97970390" ns2:_="" ns3:_="">
    <xsd:import namespace="aeb53f1f-e13e-4b0c-989f-3456ccdc90a7"/>
    <xsd:import namespace="ffa610f6-a6c3-41f5-8d0f-9d65f334b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53f1f-e13e-4b0c-989f-3456ccdc90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843db8a5-ef15-4b11-9e8b-9ac930585f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610f6-a6c3-41f5-8d0f-9d65f334b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b429c80-4ab6-4536-b713-a2858eee642f}" ma:internalName="TaxCatchAll" ma:showField="CatchAllData" ma:web="ffa610f6-a6c3-41f5-8d0f-9d65f334b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0A079B-1F13-4445-9704-9C20BBAD49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2F08BD-DC11-463A-9AA9-D65CE00245EE}">
  <ds:schemaRefs>
    <ds:schemaRef ds:uri="http://schemas.microsoft.com/office/2006/metadata/properties"/>
    <ds:schemaRef ds:uri="http://schemas.microsoft.com/office/infopath/2007/PartnerControls"/>
    <ds:schemaRef ds:uri="ffa610f6-a6c3-41f5-8d0f-9d65f334b9c9"/>
    <ds:schemaRef ds:uri="aeb53f1f-e13e-4b0c-989f-3456ccdc90a7"/>
  </ds:schemaRefs>
</ds:datastoreItem>
</file>

<file path=customXml/itemProps3.xml><?xml version="1.0" encoding="utf-8"?>
<ds:datastoreItem xmlns:ds="http://schemas.openxmlformats.org/officeDocument/2006/customXml" ds:itemID="{03EBE9BC-A25F-4072-B00D-249C3B019B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b53f1f-e13e-4b0c-989f-3456ccdc90a7"/>
    <ds:schemaRef ds:uri="ffa610f6-a6c3-41f5-8d0f-9d65f334b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341</Words>
  <Application>Microsoft Office PowerPoint</Application>
  <PresentationFormat>Breedbeeld</PresentationFormat>
  <Paragraphs>31</Paragraphs>
  <Slides>9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Kantoorthema</vt:lpstr>
      <vt:lpstr>Voorbeeld PowerPoint presentatie. Houd de volgorde van de dia’s aan  De spirometrie uitslagen kunt u knippen (met knipprogramma) en vervolgens plakken in de dia’s.  Haal hiervoor eerst de voorbeelden weg uit de betreffende dia. De titels kunt u laten staan.  </vt:lpstr>
      <vt:lpstr>PowerPoint-presentatie</vt:lpstr>
      <vt:lpstr>Naam praktijk  Naam huisarts  Naam POH</vt:lpstr>
      <vt:lpstr>Anamnese</vt:lpstr>
      <vt:lpstr>Accepteerbaar:  Flow curven en volume/tijd curve van drie pre/post testen</vt:lpstr>
      <vt:lpstr>Selectie:  Beste pre/post Flow-Volumecurve en Volume-Tijd curve </vt:lpstr>
      <vt:lpstr>Herhaalbaarheid  Registratie van alle drie acceptabele metingen pre en post bij diagnostiek of bij controle geïndiceerd onder eigen medicatie of alleen post onder eigen medicatie</vt:lpstr>
      <vt:lpstr>ROER</vt:lpstr>
      <vt:lpstr>Vraagstelling n.a.v. casus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Riender Zijlstra</dc:creator>
  <cp:lastModifiedBy>Saskia Karreman</cp:lastModifiedBy>
  <cp:revision>72</cp:revision>
  <dcterms:created xsi:type="dcterms:W3CDTF">2018-02-02T08:01:31Z</dcterms:created>
  <dcterms:modified xsi:type="dcterms:W3CDTF">2023-08-23T09:54:31Z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0x010100F216174F70A3404C8B50DD7EBF29B8A8</vt:lpwstr>
  </property>
  <property fmtid="{D5CDD505-2E9C-101B-9397-08002B2CF9AE}" pid="3" name="Order">
    <vt:r8>1596400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</Properties>
</file>